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90" r:id="rId33"/>
    <p:sldId id="291" r:id="rId34"/>
    <p:sldId id="288" r:id="rId35"/>
    <p:sldId id="289"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uofan Dong" initials="Z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7"/>
    <p:restoredTop sz="94680"/>
  </p:normalViewPr>
  <p:slideViewPr>
    <p:cSldViewPr snapToGrid="0" snapToObjects="1">
      <p:cViewPr varScale="1">
        <p:scale>
          <a:sx n="176" d="100"/>
          <a:sy n="176" d="100"/>
        </p:scale>
        <p:origin x="224"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30T00:34:43.716"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89B8-F876-F64D-A732-1BD187DF29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A99C75-9DA7-4940-B9DF-FFB76F723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D0390B-BB84-2249-9C94-E416BE29ACA8}"/>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5" name="Footer Placeholder 4">
            <a:extLst>
              <a:ext uri="{FF2B5EF4-FFF2-40B4-BE49-F238E27FC236}">
                <a16:creationId xmlns:a16="http://schemas.microsoft.com/office/drawing/2014/main" id="{DDA21C76-2814-884C-9A6A-4EED7C8DE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01963-3BDB-C645-B972-0A80ABC7EFCB}"/>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1106777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1FBE8-9DAF-7145-8BEB-63224F4859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0BE2EE-6DB9-AB47-91B8-4F23579067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1AC2D-1386-AB4B-897B-2BFA676438CC}"/>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5" name="Footer Placeholder 4">
            <a:extLst>
              <a:ext uri="{FF2B5EF4-FFF2-40B4-BE49-F238E27FC236}">
                <a16:creationId xmlns:a16="http://schemas.microsoft.com/office/drawing/2014/main" id="{4F471896-66C8-A64A-9FC1-39F96E6523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92952-832F-D84F-85FB-8E5A62EB03E8}"/>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76810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6C4FA7-F5EC-054D-8F6F-88BA75B65E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932088-996B-6A47-B24E-9441182144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4736FC-7E82-2F44-9D79-8373D517198C}"/>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5" name="Footer Placeholder 4">
            <a:extLst>
              <a:ext uri="{FF2B5EF4-FFF2-40B4-BE49-F238E27FC236}">
                <a16:creationId xmlns:a16="http://schemas.microsoft.com/office/drawing/2014/main" id="{092374F0-40CD-044C-A573-8FB15D808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F7A06-8BC4-2D49-9C0E-E50DD07479FB}"/>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2069160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F4F1C-E8CD-1343-AF97-634E888380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E6D2E3-259E-544F-BE2B-66F17B101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8A6C94-AE15-F84D-AC39-641824FD3DC6}"/>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5" name="Footer Placeholder 4">
            <a:extLst>
              <a:ext uri="{FF2B5EF4-FFF2-40B4-BE49-F238E27FC236}">
                <a16:creationId xmlns:a16="http://schemas.microsoft.com/office/drawing/2014/main" id="{72B1B3C3-AF33-774A-9B8E-515DF1F25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F333BE-4C44-AB4E-B3CC-1CDEF6CC939B}"/>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131419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83F8C-AB9F-3C42-881B-7109131986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FEC8A4-24EB-5742-A7B4-10E0831006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F8D90C-C468-5442-9D56-6553DC6E59F4}"/>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5" name="Footer Placeholder 4">
            <a:extLst>
              <a:ext uri="{FF2B5EF4-FFF2-40B4-BE49-F238E27FC236}">
                <a16:creationId xmlns:a16="http://schemas.microsoft.com/office/drawing/2014/main" id="{4C62A817-50AE-104A-8469-33112BA225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65365-C8F5-B34C-A1FE-8A1B26A21A89}"/>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174953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26CF-0844-4F47-BDA8-00084A470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7FF5DF-FEA0-8F40-B55B-DB80F09B7F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2FCFEB-97E7-4046-A1A1-5395B01667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0351DF-98AE-1249-A4E9-6975BAB1F76C}"/>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6" name="Footer Placeholder 5">
            <a:extLst>
              <a:ext uri="{FF2B5EF4-FFF2-40B4-BE49-F238E27FC236}">
                <a16:creationId xmlns:a16="http://schemas.microsoft.com/office/drawing/2014/main" id="{263311D2-9F68-7A48-89AE-1D1B5D61D2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D757B9-CFA7-AD4F-9C38-3BD2B06AF766}"/>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27510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EA145-43BE-2F4E-8D77-C3C67A9485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7CF462-0D7F-2C45-BFF9-826E8B4D30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F04F35-8914-F942-986F-0CA59A02DC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612564-34D2-9B4B-8844-314A020CF7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75A950-C306-5948-B734-6685EE382C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38E2C6-4CA7-1345-B791-3FA405154509}"/>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8" name="Footer Placeholder 7">
            <a:extLst>
              <a:ext uri="{FF2B5EF4-FFF2-40B4-BE49-F238E27FC236}">
                <a16:creationId xmlns:a16="http://schemas.microsoft.com/office/drawing/2014/main" id="{A2364F22-D296-FF44-8DF7-877A73EC96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8E42A1-2690-214B-A8D0-163E5032ED04}"/>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386265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EB32-59A5-3148-B0A4-52C44A2FE0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D71590-4EEC-6B42-83C5-3192F10B14BE}"/>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4" name="Footer Placeholder 3">
            <a:extLst>
              <a:ext uri="{FF2B5EF4-FFF2-40B4-BE49-F238E27FC236}">
                <a16:creationId xmlns:a16="http://schemas.microsoft.com/office/drawing/2014/main" id="{C55E34DE-3F78-1540-A38B-533A5E7E89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E4CDAA-0CC5-4246-9CCA-91D9017A2752}"/>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3145167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FAB44-C713-4F47-90C3-1CEEB6E1960F}"/>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3" name="Footer Placeholder 2">
            <a:extLst>
              <a:ext uri="{FF2B5EF4-FFF2-40B4-BE49-F238E27FC236}">
                <a16:creationId xmlns:a16="http://schemas.microsoft.com/office/drawing/2014/main" id="{9AD7FD78-EE89-BF45-93CC-5FD9CB78EC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B4890D-3E34-094C-B579-E79E4812B143}"/>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1951306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6C55-143E-6C41-9552-D2C056B35F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CDCD5D-C158-9B43-A684-0C7551CE02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92D17B-9C6F-3D4B-A14E-B1EF71863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45562-A81A-D747-ACC9-59846D0130F0}"/>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6" name="Footer Placeholder 5">
            <a:extLst>
              <a:ext uri="{FF2B5EF4-FFF2-40B4-BE49-F238E27FC236}">
                <a16:creationId xmlns:a16="http://schemas.microsoft.com/office/drawing/2014/main" id="{220AA7B4-5B4F-7A48-BE17-2591622CC8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58E8A-52EF-B744-BF8E-E7C8B1B94F30}"/>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285397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6BD2-F525-5F4C-BE97-2D30E27F3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F0C012-1BD2-3642-9376-8318230AF4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C61F15-D4E4-7D4B-A165-B1922FE86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86659C-7B63-4D4E-B0B2-EAFAA5F4DC65}"/>
              </a:ext>
            </a:extLst>
          </p:cNvPr>
          <p:cNvSpPr>
            <a:spLocks noGrp="1"/>
          </p:cNvSpPr>
          <p:nvPr>
            <p:ph type="dt" sz="half" idx="10"/>
          </p:nvPr>
        </p:nvSpPr>
        <p:spPr/>
        <p:txBody>
          <a:bodyPr/>
          <a:lstStyle/>
          <a:p>
            <a:fld id="{3487E10F-A333-E346-9595-85EF14BB5DC4}" type="datetimeFigureOut">
              <a:rPr lang="en-US" smtClean="0"/>
              <a:t>12/8/21</a:t>
            </a:fld>
            <a:endParaRPr lang="en-US"/>
          </a:p>
        </p:txBody>
      </p:sp>
      <p:sp>
        <p:nvSpPr>
          <p:cNvPr id="6" name="Footer Placeholder 5">
            <a:extLst>
              <a:ext uri="{FF2B5EF4-FFF2-40B4-BE49-F238E27FC236}">
                <a16:creationId xmlns:a16="http://schemas.microsoft.com/office/drawing/2014/main" id="{3DC22BCA-EE0B-6E41-844C-9B13A54146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45CFD1-F442-384F-A938-FAAE508617DE}"/>
              </a:ext>
            </a:extLst>
          </p:cNvPr>
          <p:cNvSpPr>
            <a:spLocks noGrp="1"/>
          </p:cNvSpPr>
          <p:nvPr>
            <p:ph type="sldNum" sz="quarter" idx="12"/>
          </p:nvPr>
        </p:nvSpPr>
        <p:spPr/>
        <p:txBody>
          <a:bodyPr/>
          <a:lstStyle/>
          <a:p>
            <a:fld id="{368B51D1-A2DC-2E4A-8A1D-9A4B3B607CAC}" type="slidenum">
              <a:rPr lang="en-US" smtClean="0"/>
              <a:t>‹#›</a:t>
            </a:fld>
            <a:endParaRPr lang="en-US"/>
          </a:p>
        </p:txBody>
      </p:sp>
    </p:spTree>
    <p:extLst>
      <p:ext uri="{BB962C8B-B14F-4D97-AF65-F5344CB8AC3E}">
        <p14:creationId xmlns:p14="http://schemas.microsoft.com/office/powerpoint/2010/main" val="2282885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3F5C60-4195-5D46-8DD6-F8720A5BF5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3FE0DA-8840-0F46-8484-0314BF08E1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ABDDC5-3947-E949-8598-A7D23F2FD8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7E10F-A333-E346-9595-85EF14BB5DC4}" type="datetimeFigureOut">
              <a:rPr lang="en-US" smtClean="0"/>
              <a:t>12/8/21</a:t>
            </a:fld>
            <a:endParaRPr lang="en-US"/>
          </a:p>
        </p:txBody>
      </p:sp>
      <p:sp>
        <p:nvSpPr>
          <p:cNvPr id="5" name="Footer Placeholder 4">
            <a:extLst>
              <a:ext uri="{FF2B5EF4-FFF2-40B4-BE49-F238E27FC236}">
                <a16:creationId xmlns:a16="http://schemas.microsoft.com/office/drawing/2014/main" id="{A1C907FC-6ED5-084C-8771-516A8FD608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76BA0E-78D9-214C-A9A5-C401BF26E1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8B51D1-A2DC-2E4A-8A1D-9A4B3B607CAC}" type="slidenum">
              <a:rPr lang="en-US" smtClean="0"/>
              <a:t>‹#›</a:t>
            </a:fld>
            <a:endParaRPr lang="en-US"/>
          </a:p>
        </p:txBody>
      </p:sp>
    </p:spTree>
    <p:extLst>
      <p:ext uri="{BB962C8B-B14F-4D97-AF65-F5344CB8AC3E}">
        <p14:creationId xmlns:p14="http://schemas.microsoft.com/office/powerpoint/2010/main" val="3388706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cs.rapidminer.com/latest/studio/operators/modeling/predictive/bayesian/naive_bayes_kernel.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BB8B6-BFD0-FC40-BEA0-D02D97202F68}"/>
              </a:ext>
            </a:extLst>
          </p:cNvPr>
          <p:cNvSpPr>
            <a:spLocks noGrp="1"/>
          </p:cNvSpPr>
          <p:nvPr>
            <p:ph type="ctrTitle"/>
          </p:nvPr>
        </p:nvSpPr>
        <p:spPr>
          <a:xfrm>
            <a:off x="1235675" y="-2179134"/>
            <a:ext cx="9720649" cy="3214859"/>
          </a:xfrm>
        </p:spPr>
        <p:txBody>
          <a:bodyPr/>
          <a:lstStyle/>
          <a:p>
            <a:r>
              <a:rPr lang="en-US" dirty="0"/>
              <a:t>Presented by </a:t>
            </a:r>
            <a:r>
              <a:rPr lang="en-US" dirty="0" err="1"/>
              <a:t>Zhuofan</a:t>
            </a:r>
            <a:r>
              <a:rPr lang="en-US" dirty="0"/>
              <a:t> Dong</a:t>
            </a:r>
          </a:p>
        </p:txBody>
      </p:sp>
      <p:sp>
        <p:nvSpPr>
          <p:cNvPr id="3" name="Subtitle 2">
            <a:extLst>
              <a:ext uri="{FF2B5EF4-FFF2-40B4-BE49-F238E27FC236}">
                <a16:creationId xmlns:a16="http://schemas.microsoft.com/office/drawing/2014/main" id="{E17F603E-9C6D-E545-A9ED-23969E79B0FA}"/>
              </a:ext>
            </a:extLst>
          </p:cNvPr>
          <p:cNvSpPr>
            <a:spLocks noGrp="1"/>
          </p:cNvSpPr>
          <p:nvPr>
            <p:ph type="subTitle" idx="1"/>
          </p:nvPr>
        </p:nvSpPr>
        <p:spPr>
          <a:xfrm>
            <a:off x="187822" y="2950881"/>
            <a:ext cx="12319018" cy="2250046"/>
          </a:xfrm>
        </p:spPr>
        <p:txBody>
          <a:bodyPr/>
          <a:lstStyle/>
          <a:p>
            <a:endParaRPr lang="en-US" dirty="0"/>
          </a:p>
        </p:txBody>
      </p:sp>
      <p:pic>
        <p:nvPicPr>
          <p:cNvPr id="1026" name="Picture 2" descr="The Role of Statistical Learning in Understanding and Treating Spoken  Language Outcomes in Deaf Children With Cochlear Implants | Language,  Speech, and Hearing Services in Schools">
            <a:extLst>
              <a:ext uri="{FF2B5EF4-FFF2-40B4-BE49-F238E27FC236}">
                <a16:creationId xmlns:a16="http://schemas.microsoft.com/office/drawing/2014/main" id="{74E3790C-7F24-BE44-B45E-460748217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08310"/>
            <a:ext cx="11699378" cy="5849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998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2.1.2 Unknown relationship between variables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lstStyle/>
          <a:p>
            <a:r>
              <a:rPr lang="en-US" dirty="0"/>
              <a:t>I also performed other histograms, for the relationships between the default variable on the age variables and the level of education. However, we were unable to identify any real relationships between these variables.</a:t>
            </a:r>
          </a:p>
          <a:p>
            <a:r>
              <a:rPr lang="en-US" dirty="0"/>
              <a:t>So, I used boxplot to show the relationship between these variables and defaults</a:t>
            </a:r>
          </a:p>
        </p:txBody>
      </p:sp>
    </p:spTree>
    <p:extLst>
      <p:ext uri="{BB962C8B-B14F-4D97-AF65-F5344CB8AC3E}">
        <p14:creationId xmlns:p14="http://schemas.microsoft.com/office/powerpoint/2010/main" val="263198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B89943-E1D8-3F43-B6B7-39E737CF7761}"/>
              </a:ext>
            </a:extLst>
          </p:cNvPr>
          <p:cNvSpPr txBox="1"/>
          <p:nvPr/>
        </p:nvSpPr>
        <p:spPr>
          <a:xfrm>
            <a:off x="7933038" y="3105833"/>
            <a:ext cx="3830595" cy="646331"/>
          </a:xfrm>
          <a:prstGeom prst="rect">
            <a:avLst/>
          </a:prstGeom>
          <a:noFill/>
        </p:spPr>
        <p:txBody>
          <a:bodyPr wrap="square" rtlCol="0">
            <a:spAutoFit/>
          </a:bodyPr>
          <a:lstStyle/>
          <a:p>
            <a:r>
              <a:rPr lang="en-US" dirty="0"/>
              <a:t>X-axis is the defaults</a:t>
            </a:r>
          </a:p>
          <a:p>
            <a:r>
              <a:rPr lang="en-US" dirty="0"/>
              <a:t>Y-axis is the age variable.</a:t>
            </a:r>
          </a:p>
        </p:txBody>
      </p:sp>
      <p:sp>
        <p:nvSpPr>
          <p:cNvPr id="6" name="TextBox 5">
            <a:extLst>
              <a:ext uri="{FF2B5EF4-FFF2-40B4-BE49-F238E27FC236}">
                <a16:creationId xmlns:a16="http://schemas.microsoft.com/office/drawing/2014/main" id="{CA5DC483-FF3F-E64A-A73B-DB263E4547C0}"/>
              </a:ext>
            </a:extLst>
          </p:cNvPr>
          <p:cNvSpPr txBox="1"/>
          <p:nvPr/>
        </p:nvSpPr>
        <p:spPr>
          <a:xfrm>
            <a:off x="980830" y="287085"/>
            <a:ext cx="11491784" cy="523220"/>
          </a:xfrm>
          <a:prstGeom prst="rect">
            <a:avLst/>
          </a:prstGeom>
          <a:noFill/>
        </p:spPr>
        <p:txBody>
          <a:bodyPr wrap="square" rtlCol="0">
            <a:spAutoFit/>
          </a:bodyPr>
          <a:lstStyle/>
          <a:p>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The boxplots allow me to compare two different variables</a:t>
            </a:r>
          </a:p>
        </p:txBody>
      </p:sp>
      <p:sp>
        <p:nvSpPr>
          <p:cNvPr id="3" name="Content Placeholder 2">
            <a:extLst>
              <a:ext uri="{FF2B5EF4-FFF2-40B4-BE49-F238E27FC236}">
                <a16:creationId xmlns:a16="http://schemas.microsoft.com/office/drawing/2014/main" id="{15F1169C-3A06-F44C-932F-F57C9B5107FB}"/>
              </a:ext>
            </a:extLst>
          </p:cNvPr>
          <p:cNvSpPr>
            <a:spLocks noGrp="1"/>
          </p:cNvSpPr>
          <p:nvPr>
            <p:ph idx="1"/>
          </p:nvPr>
        </p:nvSpPr>
        <p:spPr>
          <a:xfrm>
            <a:off x="838200" y="1825625"/>
            <a:ext cx="6014405" cy="4351338"/>
          </a:xfrm>
        </p:spPr>
        <p:txBody>
          <a:bodyPr/>
          <a:lstStyle/>
          <a:p>
            <a:endParaRPr lang="en-US" dirty="0"/>
          </a:p>
        </p:txBody>
      </p:sp>
      <p:pic>
        <p:nvPicPr>
          <p:cNvPr id="7" name="Picture 6">
            <a:extLst>
              <a:ext uri="{FF2B5EF4-FFF2-40B4-BE49-F238E27FC236}">
                <a16:creationId xmlns:a16="http://schemas.microsoft.com/office/drawing/2014/main" id="{7A5942D5-E6C6-E047-8CBB-5DBF58900F60}"/>
              </a:ext>
            </a:extLst>
          </p:cNvPr>
          <p:cNvPicPr>
            <a:picLocks noChangeAspect="1"/>
          </p:cNvPicPr>
          <p:nvPr/>
        </p:nvPicPr>
        <p:blipFill>
          <a:blip r:embed="rId2"/>
          <a:stretch>
            <a:fillRect/>
          </a:stretch>
        </p:blipFill>
        <p:spPr>
          <a:xfrm>
            <a:off x="0" y="819682"/>
            <a:ext cx="6852605" cy="5864964"/>
          </a:xfrm>
          <a:prstGeom prst="rect">
            <a:avLst/>
          </a:prstGeom>
        </p:spPr>
      </p:pic>
    </p:spTree>
    <p:extLst>
      <p:ext uri="{BB962C8B-B14F-4D97-AF65-F5344CB8AC3E}">
        <p14:creationId xmlns:p14="http://schemas.microsoft.com/office/powerpoint/2010/main" val="3543899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B89943-E1D8-3F43-B6B7-39E737CF7761}"/>
              </a:ext>
            </a:extLst>
          </p:cNvPr>
          <p:cNvSpPr txBox="1"/>
          <p:nvPr/>
        </p:nvSpPr>
        <p:spPr>
          <a:xfrm>
            <a:off x="7933038" y="3105833"/>
            <a:ext cx="3830595" cy="646331"/>
          </a:xfrm>
          <a:prstGeom prst="rect">
            <a:avLst/>
          </a:prstGeom>
          <a:noFill/>
        </p:spPr>
        <p:txBody>
          <a:bodyPr wrap="square" rtlCol="0">
            <a:spAutoFit/>
          </a:bodyPr>
          <a:lstStyle/>
          <a:p>
            <a:r>
              <a:rPr lang="en-US" dirty="0"/>
              <a:t>X-axis is the defaults</a:t>
            </a:r>
          </a:p>
          <a:p>
            <a:r>
              <a:rPr lang="en-US" dirty="0"/>
              <a:t>Y-axis is the address variable.</a:t>
            </a:r>
          </a:p>
        </p:txBody>
      </p:sp>
      <p:sp>
        <p:nvSpPr>
          <p:cNvPr id="6" name="TextBox 5">
            <a:extLst>
              <a:ext uri="{FF2B5EF4-FFF2-40B4-BE49-F238E27FC236}">
                <a16:creationId xmlns:a16="http://schemas.microsoft.com/office/drawing/2014/main" id="{CA5DC483-FF3F-E64A-A73B-DB263E4547C0}"/>
              </a:ext>
            </a:extLst>
          </p:cNvPr>
          <p:cNvSpPr txBox="1"/>
          <p:nvPr/>
        </p:nvSpPr>
        <p:spPr>
          <a:xfrm>
            <a:off x="980830" y="287085"/>
            <a:ext cx="11491784" cy="523220"/>
          </a:xfrm>
          <a:prstGeom prst="rect">
            <a:avLst/>
          </a:prstGeom>
          <a:noFill/>
        </p:spPr>
        <p:txBody>
          <a:bodyPr wrap="square" rtlCol="0">
            <a:spAutoFit/>
          </a:bodyPr>
          <a:lstStyle/>
          <a:p>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The boxplots allow me to compare two different variables</a:t>
            </a:r>
          </a:p>
        </p:txBody>
      </p:sp>
      <p:pic>
        <p:nvPicPr>
          <p:cNvPr id="2" name="Content Placeholder 1">
            <a:extLst>
              <a:ext uri="{FF2B5EF4-FFF2-40B4-BE49-F238E27FC236}">
                <a16:creationId xmlns:a16="http://schemas.microsoft.com/office/drawing/2014/main" id="{5DD8A5B5-38B0-2948-9957-C31DAC605AD7}"/>
              </a:ext>
            </a:extLst>
          </p:cNvPr>
          <p:cNvPicPr>
            <a:picLocks noGrp="1" noChangeAspect="1"/>
          </p:cNvPicPr>
          <p:nvPr>
            <p:ph idx="1"/>
          </p:nvPr>
        </p:nvPicPr>
        <p:blipFill>
          <a:blip r:embed="rId2"/>
          <a:stretch>
            <a:fillRect/>
          </a:stretch>
        </p:blipFill>
        <p:spPr>
          <a:xfrm>
            <a:off x="568412" y="1204257"/>
            <a:ext cx="6128950" cy="5366658"/>
          </a:xfrm>
          <a:prstGeom prst="rect">
            <a:avLst/>
          </a:prstGeom>
        </p:spPr>
      </p:pic>
    </p:spTree>
    <p:extLst>
      <p:ext uri="{BB962C8B-B14F-4D97-AF65-F5344CB8AC3E}">
        <p14:creationId xmlns:p14="http://schemas.microsoft.com/office/powerpoint/2010/main" val="1969538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3. Classifier Evaluation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lstStyle/>
          <a:p>
            <a:r>
              <a:rPr lang="en-US" dirty="0"/>
              <a:t>There are several ways to assess the quality of a classifier.</a:t>
            </a:r>
          </a:p>
          <a:p>
            <a:r>
              <a:rPr lang="en-US" dirty="0"/>
              <a:t>We can look at measures of success and failure evaluations. A success is a correct prediction on the learning set, while a failure is a false prediction on the same set. (real class = "True"; predictions = "False" indicates a bad prediction of the classifier).</a:t>
            </a:r>
          </a:p>
          <a:p>
            <a:r>
              <a:rPr lang="en-US" dirty="0"/>
              <a:t>“True Positives” (VP) and “True Negatives” (VN), are defined as successes. "False negatives" (FN) and "False positives" (FP) are failures.</a:t>
            </a:r>
          </a:p>
        </p:txBody>
      </p:sp>
    </p:spTree>
    <p:extLst>
      <p:ext uri="{BB962C8B-B14F-4D97-AF65-F5344CB8AC3E}">
        <p14:creationId xmlns:p14="http://schemas.microsoft.com/office/powerpoint/2010/main" val="119146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3. Classifier Evaluation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lstStyle/>
          <a:p>
            <a:r>
              <a:rPr lang="en-US" dirty="0"/>
              <a:t>Sensitivity (proportion of correctly predicted positive test examples)</a:t>
            </a:r>
          </a:p>
          <a:p>
            <a:r>
              <a:rPr lang="en-US" dirty="0"/>
              <a:t>Specificity (proportion of correctly predicted negative test examples)</a:t>
            </a:r>
          </a:p>
          <a:p>
            <a:r>
              <a:rPr lang="en-US" dirty="0"/>
              <a:t>Precision (proportion of correct positive predictions)</a:t>
            </a:r>
          </a:p>
          <a:p>
            <a:r>
              <a:rPr lang="en-US" dirty="0"/>
              <a:t>True Negative rate (proportion of correct negative predictions).</a:t>
            </a:r>
          </a:p>
          <a:p>
            <a:r>
              <a:rPr lang="en-US" dirty="0"/>
              <a:t>These metrics are used to select the classifier that maximizes success.</a:t>
            </a:r>
          </a:p>
        </p:txBody>
      </p:sp>
    </p:spTree>
    <p:extLst>
      <p:ext uri="{BB962C8B-B14F-4D97-AF65-F5344CB8AC3E}">
        <p14:creationId xmlns:p14="http://schemas.microsoft.com/office/powerpoint/2010/main" val="3941475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3. Classifier Evaluation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lstStyle/>
          <a:p>
            <a:r>
              <a:rPr lang="en-US" dirty="0"/>
              <a:t>Next, we can focus on the confusion matrices of classifiers. The confusion matrix contains all the values ​​calculated previously and therefore makes it possible to judge the quality of the classifier. </a:t>
            </a:r>
          </a:p>
          <a:p>
            <a:r>
              <a:rPr lang="en-US" dirty="0"/>
              <a:t>In our case we have instead chosen to use the </a:t>
            </a:r>
            <a:r>
              <a:rPr lang="en-US" b="1" dirty="0"/>
              <a:t>digital indicators AUC</a:t>
            </a:r>
            <a:r>
              <a:rPr lang="en-US" dirty="0"/>
              <a:t>, which represents the area under the ROC curves. The higher this value, the better the classifier will be.</a:t>
            </a:r>
          </a:p>
        </p:txBody>
      </p:sp>
    </p:spTree>
    <p:extLst>
      <p:ext uri="{BB962C8B-B14F-4D97-AF65-F5344CB8AC3E}">
        <p14:creationId xmlns:p14="http://schemas.microsoft.com/office/powerpoint/2010/main" val="2953887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4. Creation of the learning and testing dataset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lstStyle/>
          <a:p>
            <a:r>
              <a:rPr lang="en-US" dirty="0"/>
              <a:t>We separated our 1200 observations into two datasets by percentage split. We selected the first 800 (2/3) observations for our training set, and the remaining 400 (1/3) for our test set.</a:t>
            </a:r>
          </a:p>
        </p:txBody>
      </p:sp>
    </p:spTree>
    <p:extLst>
      <p:ext uri="{BB962C8B-B14F-4D97-AF65-F5344CB8AC3E}">
        <p14:creationId xmlns:p14="http://schemas.microsoft.com/office/powerpoint/2010/main" val="3994324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 Model Selection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normAutofit fontScale="92500"/>
          </a:bodyPr>
          <a:lstStyle/>
          <a:p>
            <a:r>
              <a:rPr lang="en-US" dirty="0"/>
              <a:t>First, we used the classifiers from the </a:t>
            </a:r>
            <a:r>
              <a:rPr lang="en-US" dirty="0" err="1"/>
              <a:t>Rpart</a:t>
            </a:r>
            <a:r>
              <a:rPr lang="en-US" dirty="0"/>
              <a:t>, C5.0, and Tree libraries that we applied to the training set. We then drew the trees generated by the three classifiers. Then we applied these classifiers to the test set, to obtain the confusion matrices, and thus derive all the available information. (sensitivity, specificity, precision, and the rate of true negatives).</a:t>
            </a:r>
          </a:p>
          <a:p>
            <a:r>
              <a:rPr lang="en-US" dirty="0"/>
              <a:t>Despite the calculations made, we did not take the results into account, as we decided to use the AUC numerical indicators as a valuation method.</a:t>
            </a:r>
          </a:p>
          <a:p>
            <a:r>
              <a:rPr lang="en-US" dirty="0"/>
              <a:t>Prior to the calculation and display of our ROC curves, we calculated the prediction probabilities of YES and NO, for each classifier with respect to the default variable.</a:t>
            </a:r>
          </a:p>
        </p:txBody>
      </p:sp>
    </p:spTree>
    <p:extLst>
      <p:ext uri="{BB962C8B-B14F-4D97-AF65-F5344CB8AC3E}">
        <p14:creationId xmlns:p14="http://schemas.microsoft.com/office/powerpoint/2010/main" val="1645053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 Model Selection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normAutofit/>
          </a:bodyPr>
          <a:lstStyle/>
          <a:p>
            <a:r>
              <a:rPr lang="en-US" dirty="0"/>
              <a:t>We obtained the following ROC curves for </a:t>
            </a:r>
            <a:r>
              <a:rPr lang="en-US" dirty="0" err="1"/>
              <a:t>Rpart</a:t>
            </a:r>
            <a:r>
              <a:rPr lang="en-US" dirty="0"/>
              <a:t> C5.0 and Tree:</a:t>
            </a:r>
          </a:p>
          <a:p>
            <a:endParaRPr lang="en-US" dirty="0"/>
          </a:p>
        </p:txBody>
      </p:sp>
      <p:pic>
        <p:nvPicPr>
          <p:cNvPr id="3" name="Picture 2">
            <a:extLst>
              <a:ext uri="{FF2B5EF4-FFF2-40B4-BE49-F238E27FC236}">
                <a16:creationId xmlns:a16="http://schemas.microsoft.com/office/drawing/2014/main" id="{3778ACE1-FD2B-4F42-8E6E-6EC494FE3A45}"/>
              </a:ext>
            </a:extLst>
          </p:cNvPr>
          <p:cNvPicPr>
            <a:picLocks noChangeAspect="1"/>
          </p:cNvPicPr>
          <p:nvPr/>
        </p:nvPicPr>
        <p:blipFill>
          <a:blip r:embed="rId2"/>
          <a:stretch>
            <a:fillRect/>
          </a:stretch>
        </p:blipFill>
        <p:spPr>
          <a:xfrm>
            <a:off x="2680023" y="2281139"/>
            <a:ext cx="6117987" cy="4576861"/>
          </a:xfrm>
          <a:prstGeom prst="rect">
            <a:avLst/>
          </a:prstGeom>
        </p:spPr>
      </p:pic>
    </p:spTree>
    <p:extLst>
      <p:ext uri="{BB962C8B-B14F-4D97-AF65-F5344CB8AC3E}">
        <p14:creationId xmlns:p14="http://schemas.microsoft.com/office/powerpoint/2010/main" val="3591776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 Model Selection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normAutofit/>
          </a:bodyPr>
          <a:lstStyle/>
          <a:p>
            <a:r>
              <a:rPr lang="en-US" dirty="0"/>
              <a:t>We obtained the following ROC curves for </a:t>
            </a:r>
            <a:r>
              <a:rPr lang="en-US" dirty="0" err="1"/>
              <a:t>Rpart</a:t>
            </a:r>
            <a:r>
              <a:rPr lang="en-US" dirty="0"/>
              <a:t>, C5.0 and Tree</a:t>
            </a:r>
          </a:p>
          <a:p>
            <a:r>
              <a:rPr lang="en-US" dirty="0"/>
              <a:t>By calculating the air under the ROC curves, we obtained the following AUCs:</a:t>
            </a:r>
          </a:p>
          <a:p>
            <a:r>
              <a:rPr lang="en-US" dirty="0"/>
              <a:t>For </a:t>
            </a:r>
            <a:r>
              <a:rPr lang="en-US" dirty="0" err="1"/>
              <a:t>Rpart</a:t>
            </a:r>
            <a:r>
              <a:rPr lang="en-US" dirty="0"/>
              <a:t>: 0.7773258</a:t>
            </a:r>
          </a:p>
          <a:p>
            <a:r>
              <a:rPr lang="en-US" dirty="0"/>
              <a:t>For C5.0: 0.7829583</a:t>
            </a:r>
          </a:p>
          <a:p>
            <a:r>
              <a:rPr lang="en-US" dirty="0"/>
              <a:t>For Tree: 0.7932301</a:t>
            </a:r>
          </a:p>
          <a:p>
            <a:endParaRPr lang="en-US" dirty="0"/>
          </a:p>
        </p:txBody>
      </p:sp>
    </p:spTree>
    <p:extLst>
      <p:ext uri="{BB962C8B-B14F-4D97-AF65-F5344CB8AC3E}">
        <p14:creationId xmlns:p14="http://schemas.microsoft.com/office/powerpoint/2010/main" val="1281010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1. Background</a:t>
            </a:r>
          </a:p>
        </p:txBody>
      </p:sp>
      <p:sp>
        <p:nvSpPr>
          <p:cNvPr id="3" name="Content Placeholder 2">
            <a:extLst>
              <a:ext uri="{FF2B5EF4-FFF2-40B4-BE49-F238E27FC236}">
                <a16:creationId xmlns:a16="http://schemas.microsoft.com/office/drawing/2014/main" id="{A676BAD5-EFE9-F646-B5A3-35EDC24E97D3}"/>
              </a:ext>
            </a:extLst>
          </p:cNvPr>
          <p:cNvSpPr>
            <a:spLocks noGrp="1"/>
          </p:cNvSpPr>
          <p:nvPr>
            <p:ph idx="1"/>
          </p:nvPr>
        </p:nvSpPr>
        <p:spPr>
          <a:xfrm>
            <a:off x="643467" y="1782981"/>
            <a:ext cx="10905066" cy="4393982"/>
          </a:xfrm>
        </p:spPr>
        <p:txBody>
          <a:bodyPr>
            <a:normAutofit/>
          </a:bodyPr>
          <a:lstStyle/>
          <a:p>
            <a:r>
              <a:rPr lang="en-US" dirty="0"/>
              <a:t>The objective is to create a model for predicting the default risk of payment for customers. I wish to use classification techniques in order to generate a prediction model:</a:t>
            </a:r>
          </a:p>
          <a:p>
            <a:r>
              <a:rPr lang="en-US" dirty="0"/>
              <a:t>- default = Yes(</a:t>
            </a:r>
            <a:r>
              <a:rPr lang="en-US" dirty="0" err="1"/>
              <a:t>Oui</a:t>
            </a:r>
            <a:r>
              <a:rPr lang="en-US" dirty="0"/>
              <a:t>)</a:t>
            </a:r>
          </a:p>
          <a:p>
            <a:r>
              <a:rPr lang="en-US" dirty="0"/>
              <a:t>- default = No(Non)</a:t>
            </a:r>
          </a:p>
          <a:p>
            <a:r>
              <a:rPr lang="en-US" dirty="0"/>
              <a:t>Several classifiers will be generated and tested by applying the different classification methods and adjusting parameters to optimize results. Only the most efficient classifier will be kept knowing that above all. </a:t>
            </a:r>
          </a:p>
          <a:p>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4044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5.1 Random Forest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normAutofit/>
          </a:bodyPr>
          <a:lstStyle/>
          <a:p>
            <a:r>
              <a:rPr lang="en-US" dirty="0"/>
              <a:t>We therefore wanted to test the Random Forest classifier, which is based on Bagging and random dimension selection methods, which consist in combining different predictive models.</a:t>
            </a:r>
          </a:p>
        </p:txBody>
      </p:sp>
    </p:spTree>
    <p:extLst>
      <p:ext uri="{BB962C8B-B14F-4D97-AF65-F5344CB8AC3E}">
        <p14:creationId xmlns:p14="http://schemas.microsoft.com/office/powerpoint/2010/main" val="3922412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5.1 Random Forest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normAutofit/>
          </a:bodyPr>
          <a:lstStyle/>
          <a:p>
            <a:r>
              <a:rPr lang="en-US" dirty="0"/>
              <a:t>It  gives me these ROC curves below:</a:t>
            </a:r>
          </a:p>
          <a:p>
            <a:endParaRPr lang="en-US" dirty="0"/>
          </a:p>
        </p:txBody>
      </p:sp>
      <p:sp>
        <p:nvSpPr>
          <p:cNvPr id="4" name="TextBox 3">
            <a:extLst>
              <a:ext uri="{FF2B5EF4-FFF2-40B4-BE49-F238E27FC236}">
                <a16:creationId xmlns:a16="http://schemas.microsoft.com/office/drawing/2014/main" id="{0CDAF873-1F8A-9640-B1AF-1A397701921B}"/>
              </a:ext>
            </a:extLst>
          </p:cNvPr>
          <p:cNvSpPr txBox="1"/>
          <p:nvPr/>
        </p:nvSpPr>
        <p:spPr>
          <a:xfrm>
            <a:off x="7675866" y="3377299"/>
            <a:ext cx="3546389" cy="1200329"/>
          </a:xfrm>
          <a:prstGeom prst="rect">
            <a:avLst/>
          </a:prstGeom>
          <a:noFill/>
        </p:spPr>
        <p:txBody>
          <a:bodyPr wrap="square" rtlCol="0">
            <a:spAutoFit/>
          </a:bodyPr>
          <a:lstStyle/>
          <a:p>
            <a:r>
              <a:rPr lang="en-US" dirty="0"/>
              <a:t>As parameters in our function, we have the number of </a:t>
            </a:r>
            <a:r>
              <a:rPr lang="en-US" dirty="0" err="1"/>
              <a:t>ntree</a:t>
            </a:r>
            <a:r>
              <a:rPr lang="en-US" dirty="0"/>
              <a:t> trees, and the number of variables selected by </a:t>
            </a:r>
            <a:r>
              <a:rPr lang="en-US" dirty="0" err="1"/>
              <a:t>mtry</a:t>
            </a:r>
            <a:r>
              <a:rPr lang="en-US" dirty="0"/>
              <a:t> trees.</a:t>
            </a:r>
          </a:p>
        </p:txBody>
      </p:sp>
      <p:pic>
        <p:nvPicPr>
          <p:cNvPr id="5" name="Picture 4">
            <a:extLst>
              <a:ext uri="{FF2B5EF4-FFF2-40B4-BE49-F238E27FC236}">
                <a16:creationId xmlns:a16="http://schemas.microsoft.com/office/drawing/2014/main" id="{EBD349AD-F077-ED4A-981A-53716A811750}"/>
              </a:ext>
            </a:extLst>
          </p:cNvPr>
          <p:cNvPicPr>
            <a:picLocks noChangeAspect="1"/>
          </p:cNvPicPr>
          <p:nvPr/>
        </p:nvPicPr>
        <p:blipFill>
          <a:blip r:embed="rId2"/>
          <a:stretch>
            <a:fillRect/>
          </a:stretch>
        </p:blipFill>
        <p:spPr>
          <a:xfrm>
            <a:off x="1063747" y="2256146"/>
            <a:ext cx="5773919" cy="4485503"/>
          </a:xfrm>
          <a:prstGeom prst="rect">
            <a:avLst/>
          </a:prstGeom>
        </p:spPr>
      </p:pic>
    </p:spTree>
    <p:extLst>
      <p:ext uri="{BB962C8B-B14F-4D97-AF65-F5344CB8AC3E}">
        <p14:creationId xmlns:p14="http://schemas.microsoft.com/office/powerpoint/2010/main" val="760211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5.1 Random Forest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normAutofit/>
          </a:bodyPr>
          <a:lstStyle/>
          <a:p>
            <a:r>
              <a:rPr lang="en-US" dirty="0"/>
              <a:t>Red: </a:t>
            </a:r>
            <a:r>
              <a:rPr lang="en-US" dirty="0" err="1"/>
              <a:t>ntree</a:t>
            </a:r>
            <a:r>
              <a:rPr lang="en-US" dirty="0"/>
              <a:t> = 300, </a:t>
            </a:r>
            <a:r>
              <a:rPr lang="en-US" dirty="0" err="1"/>
              <a:t>mtry</a:t>
            </a:r>
            <a:r>
              <a:rPr lang="en-US" dirty="0"/>
              <a:t> = 3, AUC = 0.783148757856929 </a:t>
            </a:r>
          </a:p>
          <a:p>
            <a:r>
              <a:rPr lang="en-US" dirty="0"/>
              <a:t>Blue: </a:t>
            </a:r>
            <a:r>
              <a:rPr lang="en-US" dirty="0" err="1"/>
              <a:t>ntree</a:t>
            </a:r>
            <a:r>
              <a:rPr lang="en-US" dirty="0"/>
              <a:t> = 300, </a:t>
            </a:r>
            <a:r>
              <a:rPr lang="en-US" dirty="0" err="1"/>
              <a:t>mtry</a:t>
            </a:r>
            <a:r>
              <a:rPr lang="en-US" dirty="0"/>
              <a:t> = 5, AUC = 0.784522870125983 </a:t>
            </a:r>
          </a:p>
          <a:p>
            <a:r>
              <a:rPr lang="en-US" dirty="0"/>
              <a:t>Green: </a:t>
            </a:r>
            <a:r>
              <a:rPr lang="en-US" dirty="0" err="1"/>
              <a:t>ntree</a:t>
            </a:r>
            <a:r>
              <a:rPr lang="en-US" dirty="0"/>
              <a:t> = 500, </a:t>
            </a:r>
            <a:r>
              <a:rPr lang="en-US" dirty="0" err="1"/>
              <a:t>mtry</a:t>
            </a:r>
            <a:r>
              <a:rPr lang="en-US" dirty="0"/>
              <a:t> = 3, AUC = 0.782835841201601 </a:t>
            </a:r>
          </a:p>
          <a:p>
            <a:r>
              <a:rPr lang="en-US" dirty="0"/>
              <a:t>Orange: </a:t>
            </a:r>
            <a:r>
              <a:rPr lang="en-US" dirty="0" err="1"/>
              <a:t>ntree</a:t>
            </a:r>
            <a:r>
              <a:rPr lang="en-US" dirty="0"/>
              <a:t> = 500, </a:t>
            </a:r>
            <a:r>
              <a:rPr lang="en-US" dirty="0" err="1"/>
              <a:t>mtry</a:t>
            </a:r>
            <a:r>
              <a:rPr lang="en-US" dirty="0"/>
              <a:t> = 5, AUC = 0.783638540447879 </a:t>
            </a:r>
          </a:p>
          <a:p>
            <a:endParaRPr lang="en-US" dirty="0"/>
          </a:p>
        </p:txBody>
      </p:sp>
    </p:spTree>
    <p:extLst>
      <p:ext uri="{BB962C8B-B14F-4D97-AF65-F5344CB8AC3E}">
        <p14:creationId xmlns:p14="http://schemas.microsoft.com/office/powerpoint/2010/main" val="754327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5.2 KNN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normAutofit/>
          </a:bodyPr>
          <a:lstStyle/>
          <a:p>
            <a:r>
              <a:rPr lang="en-US" dirty="0"/>
              <a:t>We then wanted to test and judge the quality of the classifier based on K-Nearest Neighbors (KNN). For this method, we use the same way as previously used to create the functions on R to perform the each step which leads to the display of the ROC curves and the calculation of the AUC values.</a:t>
            </a:r>
          </a:p>
        </p:txBody>
      </p:sp>
    </p:spTree>
    <p:extLst>
      <p:ext uri="{BB962C8B-B14F-4D97-AF65-F5344CB8AC3E}">
        <p14:creationId xmlns:p14="http://schemas.microsoft.com/office/powerpoint/2010/main" val="482291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5.2 KNN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normAutofit fontScale="92500" lnSpcReduction="20000"/>
          </a:bodyPr>
          <a:lstStyle/>
          <a:p>
            <a:r>
              <a:rPr lang="en-US" dirty="0"/>
              <a:t>The principle of this classifier is to project the data space, where each sample is represented as a point in this data space. This point is being placed at a certain position according to the values ​​of these variables.</a:t>
            </a:r>
          </a:p>
          <a:p>
            <a:r>
              <a:rPr lang="en-US" dirty="0"/>
              <a:t>We then choose K, the number of "closest neighbors" considered to predict an instance, if this instance is surrounded by a predominantly class with respect to another, it is the one that will be predicted.</a:t>
            </a:r>
          </a:p>
          <a:p>
            <a:r>
              <a:rPr lang="en-US" dirty="0"/>
              <a:t>Of course, the calculations related to the application of this classifier take the type of data that we are going to process into account, and all of this is configured in the R library named "</a:t>
            </a:r>
            <a:r>
              <a:rPr lang="en-US" dirty="0" err="1"/>
              <a:t>kknn</a:t>
            </a:r>
            <a:r>
              <a:rPr lang="en-US" dirty="0"/>
              <a:t>".</a:t>
            </a:r>
          </a:p>
          <a:p>
            <a:r>
              <a:rPr lang="en-US" dirty="0"/>
              <a:t>As parameters in our function, we have:</a:t>
            </a:r>
          </a:p>
          <a:p>
            <a:r>
              <a:rPr lang="en-US" dirty="0"/>
              <a:t>- k: the number of “closest neighbors” considered</a:t>
            </a:r>
          </a:p>
          <a:p>
            <a:r>
              <a:rPr lang="en-US" dirty="0"/>
              <a:t>- Distance: the value of the </a:t>
            </a:r>
            <a:r>
              <a:rPr lang="en-US" dirty="0" err="1"/>
              <a:t>Minkowski</a:t>
            </a:r>
            <a:r>
              <a:rPr lang="en-US" dirty="0"/>
              <a:t> distance considered</a:t>
            </a:r>
          </a:p>
        </p:txBody>
      </p:sp>
    </p:spTree>
    <p:extLst>
      <p:ext uri="{BB962C8B-B14F-4D97-AF65-F5344CB8AC3E}">
        <p14:creationId xmlns:p14="http://schemas.microsoft.com/office/powerpoint/2010/main" val="425938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5.2 KNN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a:bodyPr>
          <a:lstStyle/>
          <a:p>
            <a:r>
              <a:rPr lang="en-US"/>
              <a:t>We obtained the following ROC curves for different parameters</a:t>
            </a:r>
            <a:endParaRPr lang="en-US" dirty="0"/>
          </a:p>
        </p:txBody>
      </p:sp>
      <p:pic>
        <p:nvPicPr>
          <p:cNvPr id="3" name="Picture 2">
            <a:extLst>
              <a:ext uri="{FF2B5EF4-FFF2-40B4-BE49-F238E27FC236}">
                <a16:creationId xmlns:a16="http://schemas.microsoft.com/office/drawing/2014/main" id="{497C86F0-E653-A041-A9C1-FCAB92645FAF}"/>
              </a:ext>
            </a:extLst>
          </p:cNvPr>
          <p:cNvPicPr>
            <a:picLocks noChangeAspect="1"/>
          </p:cNvPicPr>
          <p:nvPr/>
        </p:nvPicPr>
        <p:blipFill>
          <a:blip r:embed="rId2"/>
          <a:stretch>
            <a:fillRect/>
          </a:stretch>
        </p:blipFill>
        <p:spPr>
          <a:xfrm>
            <a:off x="2222014" y="2157811"/>
            <a:ext cx="6474941" cy="4887371"/>
          </a:xfrm>
          <a:prstGeom prst="rect">
            <a:avLst/>
          </a:prstGeom>
        </p:spPr>
      </p:pic>
    </p:spTree>
    <p:extLst>
      <p:ext uri="{BB962C8B-B14F-4D97-AF65-F5344CB8AC3E}">
        <p14:creationId xmlns:p14="http://schemas.microsoft.com/office/powerpoint/2010/main" val="4249763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5.2 KNN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a:bodyPr>
          <a:lstStyle/>
          <a:p>
            <a:r>
              <a:rPr lang="en-US" dirty="0"/>
              <a:t>We obtained the following ROC curves for different parameters:</a:t>
            </a:r>
          </a:p>
          <a:p>
            <a:r>
              <a:rPr lang="en-US" dirty="0"/>
              <a:t>Red: k = 10, distance = 1, AUC = 0.778795134826263 </a:t>
            </a:r>
          </a:p>
          <a:p>
            <a:r>
              <a:rPr lang="en-US" dirty="0"/>
              <a:t>Blue: k = 10, distance = 2, AUC = 0.783107942641017 </a:t>
            </a:r>
          </a:p>
          <a:p>
            <a:r>
              <a:rPr lang="en-US" dirty="0"/>
              <a:t>Green: k = 20, distance = 1, AUC = 0.797202797202797 </a:t>
            </a:r>
          </a:p>
          <a:p>
            <a:r>
              <a:rPr lang="en-US" dirty="0"/>
              <a:t>Orange: k = 20, distance = 2, AUC = 0.788101004054311 </a:t>
            </a:r>
          </a:p>
          <a:p>
            <a:endParaRPr lang="en-US" dirty="0"/>
          </a:p>
        </p:txBody>
      </p:sp>
    </p:spTree>
    <p:extLst>
      <p:ext uri="{BB962C8B-B14F-4D97-AF65-F5344CB8AC3E}">
        <p14:creationId xmlns:p14="http://schemas.microsoft.com/office/powerpoint/2010/main" val="3034132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5.2 KNN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a:bodyPr>
          <a:lstStyle/>
          <a:p>
            <a:r>
              <a:rPr lang="en-US" dirty="0"/>
              <a:t>Note that for a larger number of "closest neighbors" and a smaller </a:t>
            </a:r>
            <a:r>
              <a:rPr lang="en-US" dirty="0" err="1"/>
              <a:t>Minkowski</a:t>
            </a:r>
            <a:r>
              <a:rPr lang="en-US" dirty="0"/>
              <a:t> distance, the AUC of the classifier performs better.</a:t>
            </a:r>
          </a:p>
          <a:p>
            <a:r>
              <a:rPr lang="en-US" dirty="0"/>
              <a:t>Therefore, we subsequently wanted to test a much higher number of "k nearest neighbors", for example 100 then 200, to see if the difference was obvious in the AUCs.</a:t>
            </a:r>
          </a:p>
        </p:txBody>
      </p:sp>
    </p:spTree>
    <p:extLst>
      <p:ext uri="{BB962C8B-B14F-4D97-AF65-F5344CB8AC3E}">
        <p14:creationId xmlns:p14="http://schemas.microsoft.com/office/powerpoint/2010/main" val="2070385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5.2 KNN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a:bodyPr>
          <a:lstStyle/>
          <a:p>
            <a:r>
              <a:rPr lang="en-US" dirty="0"/>
              <a:t>- k = 100, distance = 1, AUC = 0.808603847514352 </a:t>
            </a:r>
          </a:p>
          <a:p>
            <a:r>
              <a:rPr lang="en-US" dirty="0"/>
              <a:t>- k = 100, distance = 2, AUC = 0.798590514543821 </a:t>
            </a:r>
          </a:p>
          <a:p>
            <a:r>
              <a:rPr lang="en-US" dirty="0"/>
              <a:t>- k = 200, distance = 1, AUC = 0.805637941824712 </a:t>
            </a:r>
          </a:p>
          <a:p>
            <a:r>
              <a:rPr lang="en-US" dirty="0"/>
              <a:t>- k = 200, distance = 2, AUC = 0.796059971157247</a:t>
            </a:r>
          </a:p>
        </p:txBody>
      </p:sp>
    </p:spTree>
    <p:extLst>
      <p:ext uri="{BB962C8B-B14F-4D97-AF65-F5344CB8AC3E}">
        <p14:creationId xmlns:p14="http://schemas.microsoft.com/office/powerpoint/2010/main" val="148257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5.3 Support Vector Machine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lnSpcReduction="10000"/>
          </a:bodyPr>
          <a:lstStyle/>
          <a:p>
            <a:r>
              <a:rPr lang="en-US" dirty="0"/>
              <a:t>This classifier is based on the notion of hyperplane, the decisional boundary between classes. We project the data containing M variables in an M-dimensional space. Then one seeks to define a border between the sub-spaces of points of these classes. It is in a way the thickness of this border which will give the efficiency of our classifier. We will therefore try to maximize this distance which separates the two points closest to two classes, which are the support vectors. However, a problem remains, the dot products of vectors in high dimensions are very expensive, and we therefore have to use the different types of kernel functions seen in class (linear, polynomial, radial, sigmoid). This method is implemented by the “e1071” library of R, and allows us to create our classifier.</a:t>
            </a:r>
          </a:p>
        </p:txBody>
      </p:sp>
    </p:spTree>
    <p:extLst>
      <p:ext uri="{BB962C8B-B14F-4D97-AF65-F5344CB8AC3E}">
        <p14:creationId xmlns:p14="http://schemas.microsoft.com/office/powerpoint/2010/main" val="2392828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80006"/>
            <a:ext cx="10905066" cy="1135737"/>
          </a:xfrm>
        </p:spPr>
        <p:txBody>
          <a:bodyPr>
            <a:normAutofit/>
          </a:bodyPr>
          <a:lstStyle/>
          <a:p>
            <a:pPr algn="ctr"/>
            <a:r>
              <a:rPr lang="en-US" sz="3600" b="1" dirty="0">
                <a:solidFill>
                  <a:schemeClr val="accent1">
                    <a:lumMod val="40000"/>
                    <a:lumOff val="60000"/>
                  </a:schemeClr>
                </a:solidFill>
              </a:rPr>
              <a:t>2. Data Exploration</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60FF319F-124E-2A45-87BD-164D101F0720}"/>
              </a:ext>
            </a:extLst>
          </p:cNvPr>
          <p:cNvPicPr>
            <a:picLocks noGrp="1" noChangeAspect="1"/>
          </p:cNvPicPr>
          <p:nvPr>
            <p:ph idx="1"/>
          </p:nvPr>
        </p:nvPicPr>
        <p:blipFill>
          <a:blip r:embed="rId2"/>
          <a:stretch>
            <a:fillRect/>
          </a:stretch>
        </p:blipFill>
        <p:spPr>
          <a:xfrm>
            <a:off x="64793" y="965555"/>
            <a:ext cx="12127207" cy="5732120"/>
          </a:xfrm>
          <a:prstGeom prst="rect">
            <a:avLst/>
          </a:prstGeom>
        </p:spPr>
      </p:pic>
    </p:spTree>
    <p:extLst>
      <p:ext uri="{BB962C8B-B14F-4D97-AF65-F5344CB8AC3E}">
        <p14:creationId xmlns:p14="http://schemas.microsoft.com/office/powerpoint/2010/main" val="481859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5.3 Support Vector Machine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a:bodyPr>
          <a:lstStyle/>
          <a:p>
            <a:r>
              <a:rPr lang="en-US"/>
              <a:t>We obtained the following ROC curves for different parameters:</a:t>
            </a:r>
          </a:p>
          <a:p>
            <a:endParaRPr lang="en-US" dirty="0"/>
          </a:p>
        </p:txBody>
      </p:sp>
      <p:pic>
        <p:nvPicPr>
          <p:cNvPr id="3" name="Picture 2">
            <a:extLst>
              <a:ext uri="{FF2B5EF4-FFF2-40B4-BE49-F238E27FC236}">
                <a16:creationId xmlns:a16="http://schemas.microsoft.com/office/drawing/2014/main" id="{783345CF-F2C5-D747-8D2B-0F794F0E9AE2}"/>
              </a:ext>
            </a:extLst>
          </p:cNvPr>
          <p:cNvPicPr>
            <a:picLocks noChangeAspect="1"/>
          </p:cNvPicPr>
          <p:nvPr/>
        </p:nvPicPr>
        <p:blipFill>
          <a:blip r:embed="rId2"/>
          <a:stretch>
            <a:fillRect/>
          </a:stretch>
        </p:blipFill>
        <p:spPr>
          <a:xfrm>
            <a:off x="3052958" y="2143026"/>
            <a:ext cx="5025596" cy="4714974"/>
          </a:xfrm>
          <a:prstGeom prst="rect">
            <a:avLst/>
          </a:prstGeom>
        </p:spPr>
      </p:pic>
    </p:spTree>
    <p:extLst>
      <p:ext uri="{BB962C8B-B14F-4D97-AF65-F5344CB8AC3E}">
        <p14:creationId xmlns:p14="http://schemas.microsoft.com/office/powerpoint/2010/main" val="1477022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5.3 Support Vector Machine</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a:bodyPr>
          <a:lstStyle/>
          <a:p>
            <a:r>
              <a:rPr lang="en-US" dirty="0"/>
              <a:t>We obtained the following ROC curves for different parameters:</a:t>
            </a:r>
          </a:p>
          <a:p>
            <a:r>
              <a:rPr lang="en-US" dirty="0"/>
              <a:t>Red: kernel = linear, AUC = 0.819351854371311 </a:t>
            </a:r>
          </a:p>
          <a:p>
            <a:r>
              <a:rPr lang="en-US" dirty="0"/>
              <a:t>Blue: kernel = polynomial, AUC = 0.786808522217082 </a:t>
            </a:r>
          </a:p>
          <a:p>
            <a:r>
              <a:rPr lang="en-US" dirty="0"/>
              <a:t>Green: kernel = radial, AUC = 0.811433702484287 </a:t>
            </a:r>
          </a:p>
          <a:p>
            <a:r>
              <a:rPr lang="en-US" dirty="0"/>
              <a:t>Orange: kernel = sigmoid, AUC = 0.792196130717529</a:t>
            </a:r>
          </a:p>
        </p:txBody>
      </p:sp>
    </p:spTree>
    <p:extLst>
      <p:ext uri="{BB962C8B-B14F-4D97-AF65-F5344CB8AC3E}">
        <p14:creationId xmlns:p14="http://schemas.microsoft.com/office/powerpoint/2010/main" val="3038261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5.4 Naïve Bayes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a:bodyPr>
          <a:lstStyle/>
          <a:p>
            <a:pPr marL="0" indent="0">
              <a:buNone/>
            </a:pPr>
            <a:r>
              <a:rPr lang="en-US" dirty="0"/>
              <a:t>Once again, we used the function having the following parameters: </a:t>
            </a:r>
          </a:p>
          <a:p>
            <a:pPr>
              <a:buFontTx/>
              <a:buChar char="-"/>
            </a:pPr>
            <a:r>
              <a:rPr lang="en-US" dirty="0"/>
              <a:t>Laplace = intensity of Laplace smoothing, smoothing of borders decision-making between classes </a:t>
            </a:r>
          </a:p>
          <a:p>
            <a:pPr marL="0" indent="0">
              <a:buNone/>
            </a:pPr>
            <a:r>
              <a:rPr lang="en-US" dirty="0"/>
              <a:t>- </a:t>
            </a:r>
            <a:r>
              <a:rPr lang="en-US" dirty="0" err="1"/>
              <a:t>Usekernel</a:t>
            </a:r>
            <a:r>
              <a:rPr lang="en-US" dirty="0"/>
              <a:t> = use of a density estimation kernel or not</a:t>
            </a:r>
          </a:p>
        </p:txBody>
      </p:sp>
    </p:spTree>
    <p:extLst>
      <p:ext uri="{BB962C8B-B14F-4D97-AF65-F5344CB8AC3E}">
        <p14:creationId xmlns:p14="http://schemas.microsoft.com/office/powerpoint/2010/main" val="2407053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5.4 Naïve Bayes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39E1261-6C33-6745-953F-4B441883D79B}"/>
              </a:ext>
            </a:extLst>
          </p:cNvPr>
          <p:cNvPicPr>
            <a:picLocks noGrp="1" noChangeAspect="1"/>
          </p:cNvPicPr>
          <p:nvPr>
            <p:ph idx="1"/>
          </p:nvPr>
        </p:nvPicPr>
        <p:blipFill>
          <a:blip r:embed="rId2"/>
          <a:stretch>
            <a:fillRect/>
          </a:stretch>
        </p:blipFill>
        <p:spPr>
          <a:xfrm>
            <a:off x="-106324" y="1112624"/>
            <a:ext cx="6202324" cy="5745376"/>
          </a:xfrm>
          <a:prstGeom prst="rect">
            <a:avLst/>
          </a:prstGeom>
        </p:spPr>
      </p:pic>
      <p:sp>
        <p:nvSpPr>
          <p:cNvPr id="7" name="TextBox 6">
            <a:extLst>
              <a:ext uri="{FF2B5EF4-FFF2-40B4-BE49-F238E27FC236}">
                <a16:creationId xmlns:a16="http://schemas.microsoft.com/office/drawing/2014/main" id="{E306B50E-230D-6B47-B25F-59BC2F0DCA1C}"/>
              </a:ext>
            </a:extLst>
          </p:cNvPr>
          <p:cNvSpPr txBox="1"/>
          <p:nvPr/>
        </p:nvSpPr>
        <p:spPr>
          <a:xfrm>
            <a:off x="5560541" y="1705232"/>
            <a:ext cx="6536723" cy="2585323"/>
          </a:xfrm>
          <a:prstGeom prst="rect">
            <a:avLst/>
          </a:prstGeom>
          <a:noFill/>
        </p:spPr>
        <p:txBody>
          <a:bodyPr wrap="square" rtlCol="0">
            <a:spAutoFit/>
          </a:bodyPr>
          <a:lstStyle/>
          <a:p>
            <a:r>
              <a:rPr lang="en-US" dirty="0"/>
              <a:t>Red: </a:t>
            </a:r>
            <a:r>
              <a:rPr lang="en-US" dirty="0" err="1"/>
              <a:t>laplace</a:t>
            </a:r>
            <a:r>
              <a:rPr lang="en-US" dirty="0"/>
              <a:t>=0, </a:t>
            </a:r>
            <a:r>
              <a:rPr lang="en-US" dirty="0" err="1"/>
              <a:t>usekernel</a:t>
            </a:r>
            <a:r>
              <a:rPr lang="en-US" dirty="0"/>
              <a:t>=FALSE, AUC = 0.753149574161247</a:t>
            </a:r>
          </a:p>
          <a:p>
            <a:endParaRPr lang="en-US" dirty="0"/>
          </a:p>
          <a:p>
            <a:r>
              <a:rPr lang="en-US" dirty="0"/>
              <a:t>Blue: </a:t>
            </a:r>
            <a:r>
              <a:rPr lang="en-US" dirty="0" err="1"/>
              <a:t>laplace</a:t>
            </a:r>
            <a:r>
              <a:rPr lang="en-US" dirty="0"/>
              <a:t>=20, </a:t>
            </a:r>
            <a:r>
              <a:rPr lang="en-US" dirty="0" err="1"/>
              <a:t>usekernel</a:t>
            </a:r>
            <a:r>
              <a:rPr lang="en-US" dirty="0"/>
              <a:t>=FALSE, AUC = 0.778427797883051 </a:t>
            </a:r>
          </a:p>
          <a:p>
            <a:endParaRPr lang="en-US" dirty="0"/>
          </a:p>
          <a:p>
            <a:r>
              <a:rPr lang="en-US" dirty="0"/>
              <a:t>Green: </a:t>
            </a:r>
            <a:r>
              <a:rPr lang="en-US" dirty="0" err="1"/>
              <a:t>laplace</a:t>
            </a:r>
            <a:r>
              <a:rPr lang="en-US" dirty="0"/>
              <a:t>=20, </a:t>
            </a:r>
            <a:r>
              <a:rPr lang="en-US" dirty="0" err="1"/>
              <a:t>usekernel</a:t>
            </a:r>
            <a:r>
              <a:rPr lang="en-US" dirty="0"/>
              <a:t>=TRUE, AUC = 0.775189790753994 </a:t>
            </a:r>
          </a:p>
          <a:p>
            <a:endParaRPr lang="en-US" dirty="0"/>
          </a:p>
          <a:p>
            <a:r>
              <a:rPr lang="en-US" dirty="0"/>
              <a:t>Orange: </a:t>
            </a:r>
            <a:r>
              <a:rPr lang="en-US" dirty="0" err="1"/>
              <a:t>laplace</a:t>
            </a:r>
            <a:r>
              <a:rPr lang="en-US" dirty="0"/>
              <a:t>=0, </a:t>
            </a:r>
            <a:r>
              <a:rPr lang="en-US" dirty="0" err="1"/>
              <a:t>usekernel</a:t>
            </a:r>
            <a:r>
              <a:rPr lang="en-US" dirty="0"/>
              <a:t>=TRUE, AUC = 0.788386710565698 </a:t>
            </a:r>
          </a:p>
          <a:p>
            <a:r>
              <a:rPr lang="en-US" dirty="0"/>
              <a:t> </a:t>
            </a:r>
          </a:p>
          <a:p>
            <a:endParaRPr lang="en-US" dirty="0"/>
          </a:p>
        </p:txBody>
      </p:sp>
    </p:spTree>
    <p:extLst>
      <p:ext uri="{BB962C8B-B14F-4D97-AF65-F5344CB8AC3E}">
        <p14:creationId xmlns:p14="http://schemas.microsoft.com/office/powerpoint/2010/main" val="1459655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5.4 Result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lnSpcReduction="10000"/>
          </a:bodyPr>
          <a:lstStyle/>
          <a:p>
            <a:r>
              <a:rPr lang="en-US" dirty="0"/>
              <a:t>As explained previously, we decided to choose the best classifier based on the AUC index. After comparing all the indices of these classifiers for different parameters, we decided to keep the SVM classifier for our prediction. We can justify this choice by the fact that for a so-called "linear" kernel, we obtain the highest value of the AUC index of all our classifiers. We can therefore consider that in our case, and with our selection criterion, the SVM classifier will be the most efficient.</a:t>
            </a:r>
            <a:br>
              <a:rPr lang="en-US" dirty="0"/>
            </a:br>
            <a:endParaRPr lang="en-US" dirty="0"/>
          </a:p>
          <a:p>
            <a:r>
              <a:rPr lang="en-US" dirty="0"/>
              <a:t>There was also consistency in our results, as we got about 67% no-default, while our baseline data included 63% no-default, which achieves the accuracy 94%.  </a:t>
            </a:r>
          </a:p>
          <a:p>
            <a:endParaRPr lang="en-US" dirty="0"/>
          </a:p>
        </p:txBody>
      </p:sp>
    </p:spTree>
    <p:extLst>
      <p:ext uri="{BB962C8B-B14F-4D97-AF65-F5344CB8AC3E}">
        <p14:creationId xmlns:p14="http://schemas.microsoft.com/office/powerpoint/2010/main" val="110384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6. Summary and Improvement</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a:xfrm>
            <a:off x="805169" y="1620159"/>
            <a:ext cx="10515600" cy="4351338"/>
          </a:xfrm>
        </p:spPr>
        <p:txBody>
          <a:bodyPr>
            <a:normAutofit/>
          </a:bodyPr>
          <a:lstStyle/>
          <a:p>
            <a:pPr marL="0" indent="0">
              <a:buNone/>
            </a:pPr>
            <a:r>
              <a:rPr lang="en-US" dirty="0"/>
              <a:t>To conclude, we were led to think during the realization of this application, that the more the learning set would be substantial, and therefore comprising a greater number of different customer profiles, the more reliable our prediction would be. One would think that with starting data of 3 or 4 times the size, the confidence in our prediction would have been much stronger.</a:t>
            </a:r>
          </a:p>
        </p:txBody>
      </p:sp>
    </p:spTree>
    <p:extLst>
      <p:ext uri="{BB962C8B-B14F-4D97-AF65-F5344CB8AC3E}">
        <p14:creationId xmlns:p14="http://schemas.microsoft.com/office/powerpoint/2010/main" val="2068110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29DC4-88B7-6047-B8DD-ED65B3733BA0}"/>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48C73D74-7E90-2944-973B-661E9F9CD5C7}"/>
              </a:ext>
            </a:extLst>
          </p:cNvPr>
          <p:cNvSpPr>
            <a:spLocks noGrp="1"/>
          </p:cNvSpPr>
          <p:nvPr>
            <p:ph idx="1"/>
          </p:nvPr>
        </p:nvSpPr>
        <p:spPr/>
        <p:txBody>
          <a:bodyPr/>
          <a:lstStyle/>
          <a:p>
            <a:r>
              <a:rPr lang="en-US" dirty="0">
                <a:hlinkClick r:id="rId2"/>
              </a:rPr>
              <a:t>https://docs.rapidminer.com/latest/studio/operators/modeling/predictive/bayesian/naive_bayes_kernel.html</a:t>
            </a:r>
            <a:endParaRPr lang="en-US" dirty="0"/>
          </a:p>
          <a:p>
            <a:endParaRPr lang="en-US" dirty="0"/>
          </a:p>
          <a:p>
            <a:r>
              <a:rPr lang="en-US" dirty="0"/>
              <a:t>https://</a:t>
            </a:r>
            <a:r>
              <a:rPr lang="en-US" dirty="0" err="1"/>
              <a:t>towardsdatascience.com</a:t>
            </a:r>
            <a:r>
              <a:rPr lang="en-US"/>
              <a:t>/machine-learning-basics-with-the-k-nearest-neighbors-algorithm-6a6e71d01761</a:t>
            </a:r>
            <a:endParaRPr lang="en-US" dirty="0"/>
          </a:p>
        </p:txBody>
      </p:sp>
    </p:spTree>
    <p:extLst>
      <p:ext uri="{BB962C8B-B14F-4D97-AF65-F5344CB8AC3E}">
        <p14:creationId xmlns:p14="http://schemas.microsoft.com/office/powerpoint/2010/main" val="4259594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2.1.1 Relationship between variables by Histograms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lstStyle/>
          <a:p>
            <a:r>
              <a:rPr lang="en-US" dirty="0"/>
              <a:t>We first looked at the relationship between client income and whether there is a bank default.</a:t>
            </a:r>
          </a:p>
          <a:p>
            <a:r>
              <a:rPr lang="en-US" dirty="0"/>
              <a:t>We obtained the following histogram:</a:t>
            </a:r>
          </a:p>
        </p:txBody>
      </p:sp>
    </p:spTree>
    <p:extLst>
      <p:ext uri="{BB962C8B-B14F-4D97-AF65-F5344CB8AC3E}">
        <p14:creationId xmlns:p14="http://schemas.microsoft.com/office/powerpoint/2010/main" val="177844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48B0BFC-1827-594D-81AF-365D0291834B}"/>
              </a:ext>
            </a:extLst>
          </p:cNvPr>
          <p:cNvPicPr>
            <a:picLocks noGrp="1" noChangeAspect="1"/>
          </p:cNvPicPr>
          <p:nvPr>
            <p:ph idx="1"/>
          </p:nvPr>
        </p:nvPicPr>
        <p:blipFill>
          <a:blip r:embed="rId2"/>
          <a:stretch>
            <a:fillRect/>
          </a:stretch>
        </p:blipFill>
        <p:spPr>
          <a:xfrm>
            <a:off x="483974" y="889837"/>
            <a:ext cx="7549978" cy="5473741"/>
          </a:xfrm>
          <a:prstGeom prst="rect">
            <a:avLst/>
          </a:prstGeom>
        </p:spPr>
      </p:pic>
      <p:sp>
        <p:nvSpPr>
          <p:cNvPr id="5" name="TextBox 4">
            <a:extLst>
              <a:ext uri="{FF2B5EF4-FFF2-40B4-BE49-F238E27FC236}">
                <a16:creationId xmlns:a16="http://schemas.microsoft.com/office/drawing/2014/main" id="{6CB89943-E1D8-3F43-B6B7-39E737CF7761}"/>
              </a:ext>
            </a:extLst>
          </p:cNvPr>
          <p:cNvSpPr txBox="1"/>
          <p:nvPr/>
        </p:nvSpPr>
        <p:spPr>
          <a:xfrm>
            <a:off x="7933038" y="3105833"/>
            <a:ext cx="3830595" cy="646331"/>
          </a:xfrm>
          <a:prstGeom prst="rect">
            <a:avLst/>
          </a:prstGeom>
          <a:noFill/>
        </p:spPr>
        <p:txBody>
          <a:bodyPr wrap="square" rtlCol="0">
            <a:spAutoFit/>
          </a:bodyPr>
          <a:lstStyle/>
          <a:p>
            <a:r>
              <a:rPr lang="en-US" dirty="0"/>
              <a:t>X-axis is the income</a:t>
            </a:r>
          </a:p>
          <a:p>
            <a:r>
              <a:rPr lang="en-US" dirty="0"/>
              <a:t>Y-axis is the number of defaults.</a:t>
            </a:r>
          </a:p>
        </p:txBody>
      </p:sp>
      <p:sp>
        <p:nvSpPr>
          <p:cNvPr id="6" name="TextBox 5">
            <a:extLst>
              <a:ext uri="{FF2B5EF4-FFF2-40B4-BE49-F238E27FC236}">
                <a16:creationId xmlns:a16="http://schemas.microsoft.com/office/drawing/2014/main" id="{CA5DC483-FF3F-E64A-A73B-DB263E4547C0}"/>
              </a:ext>
            </a:extLst>
          </p:cNvPr>
          <p:cNvSpPr txBox="1"/>
          <p:nvPr/>
        </p:nvSpPr>
        <p:spPr>
          <a:xfrm>
            <a:off x="5140411" y="309753"/>
            <a:ext cx="6858000" cy="400110"/>
          </a:xfrm>
          <a:prstGeom prst="rect">
            <a:avLst/>
          </a:prstGeom>
          <a:noFill/>
        </p:spPr>
        <p:txBody>
          <a:bodyPr wrap="square" rtlCol="0">
            <a:spAutoFit/>
          </a:bodyPr>
          <a:lstStyle/>
          <a:p>
            <a:r>
              <a:rPr lang="en-US" sz="2000" b="1" dirty="0">
                <a:solidFill>
                  <a:schemeClr val="accent1">
                    <a:lumMod val="40000"/>
                    <a:lumOff val="60000"/>
                  </a:schemeClr>
                </a:solidFill>
                <a:latin typeface="Times New Roman" panose="02020603050405020304" pitchFamily="18" charset="0"/>
                <a:cs typeface="Times New Roman" panose="02020603050405020304" pitchFamily="18" charset="0"/>
              </a:rPr>
              <a:t>Income VS Defaults</a:t>
            </a:r>
          </a:p>
        </p:txBody>
      </p:sp>
    </p:spTree>
    <p:extLst>
      <p:ext uri="{BB962C8B-B14F-4D97-AF65-F5344CB8AC3E}">
        <p14:creationId xmlns:p14="http://schemas.microsoft.com/office/powerpoint/2010/main" val="3307161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2.1.1 Relationship between variables by Histograms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lstStyle/>
          <a:p>
            <a:r>
              <a:rPr lang="en-US" dirty="0"/>
              <a:t>Since income is linked to employment, we then looked at the relationship between employment and default. </a:t>
            </a:r>
          </a:p>
          <a:p>
            <a:r>
              <a:rPr lang="en-US" dirty="0"/>
              <a:t>We thus obtained the following histogram:</a:t>
            </a:r>
          </a:p>
        </p:txBody>
      </p:sp>
    </p:spTree>
    <p:extLst>
      <p:ext uri="{BB962C8B-B14F-4D97-AF65-F5344CB8AC3E}">
        <p14:creationId xmlns:p14="http://schemas.microsoft.com/office/powerpoint/2010/main" val="3762040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B89943-E1D8-3F43-B6B7-39E737CF7761}"/>
              </a:ext>
            </a:extLst>
          </p:cNvPr>
          <p:cNvSpPr txBox="1"/>
          <p:nvPr/>
        </p:nvSpPr>
        <p:spPr>
          <a:xfrm>
            <a:off x="7933038" y="3105833"/>
            <a:ext cx="3830595" cy="646331"/>
          </a:xfrm>
          <a:prstGeom prst="rect">
            <a:avLst/>
          </a:prstGeom>
          <a:noFill/>
        </p:spPr>
        <p:txBody>
          <a:bodyPr wrap="square" rtlCol="0">
            <a:spAutoFit/>
          </a:bodyPr>
          <a:lstStyle/>
          <a:p>
            <a:r>
              <a:rPr lang="en-US" dirty="0"/>
              <a:t>X-axis is the employment</a:t>
            </a:r>
          </a:p>
          <a:p>
            <a:r>
              <a:rPr lang="en-US" dirty="0"/>
              <a:t>Y-axis is the number of defaults.</a:t>
            </a:r>
          </a:p>
        </p:txBody>
      </p:sp>
      <p:sp>
        <p:nvSpPr>
          <p:cNvPr id="6" name="TextBox 5">
            <a:extLst>
              <a:ext uri="{FF2B5EF4-FFF2-40B4-BE49-F238E27FC236}">
                <a16:creationId xmlns:a16="http://schemas.microsoft.com/office/drawing/2014/main" id="{CA5DC483-FF3F-E64A-A73B-DB263E4547C0}"/>
              </a:ext>
            </a:extLst>
          </p:cNvPr>
          <p:cNvSpPr txBox="1"/>
          <p:nvPr/>
        </p:nvSpPr>
        <p:spPr>
          <a:xfrm>
            <a:off x="5140411" y="309753"/>
            <a:ext cx="6858000" cy="400110"/>
          </a:xfrm>
          <a:prstGeom prst="rect">
            <a:avLst/>
          </a:prstGeom>
          <a:noFill/>
        </p:spPr>
        <p:txBody>
          <a:bodyPr wrap="square" rtlCol="0">
            <a:spAutoFit/>
          </a:bodyPr>
          <a:lstStyle/>
          <a:p>
            <a:r>
              <a:rPr lang="en-US" sz="2000" b="1" dirty="0">
                <a:solidFill>
                  <a:schemeClr val="accent1">
                    <a:lumMod val="40000"/>
                    <a:lumOff val="60000"/>
                  </a:schemeClr>
                </a:solidFill>
                <a:latin typeface="Times New Roman" panose="02020603050405020304" pitchFamily="18" charset="0"/>
                <a:cs typeface="Times New Roman" panose="02020603050405020304" pitchFamily="18" charset="0"/>
              </a:rPr>
              <a:t>Employment VS Defaults</a:t>
            </a:r>
          </a:p>
        </p:txBody>
      </p:sp>
      <p:pic>
        <p:nvPicPr>
          <p:cNvPr id="7" name="Content Placeholder 6">
            <a:extLst>
              <a:ext uri="{FF2B5EF4-FFF2-40B4-BE49-F238E27FC236}">
                <a16:creationId xmlns:a16="http://schemas.microsoft.com/office/drawing/2014/main" id="{46646380-E925-B745-9703-EB353DB37ABE}"/>
              </a:ext>
            </a:extLst>
          </p:cNvPr>
          <p:cNvPicPr>
            <a:picLocks noGrp="1" noChangeAspect="1"/>
          </p:cNvPicPr>
          <p:nvPr>
            <p:ph idx="1"/>
          </p:nvPr>
        </p:nvPicPr>
        <p:blipFill>
          <a:blip r:embed="rId2"/>
          <a:stretch>
            <a:fillRect/>
          </a:stretch>
        </p:blipFill>
        <p:spPr>
          <a:xfrm>
            <a:off x="667265" y="827903"/>
            <a:ext cx="7265773" cy="5720344"/>
          </a:xfrm>
          <a:prstGeom prst="rect">
            <a:avLst/>
          </a:prstGeom>
        </p:spPr>
      </p:pic>
    </p:spTree>
    <p:extLst>
      <p:ext uri="{BB962C8B-B14F-4D97-AF65-F5344CB8AC3E}">
        <p14:creationId xmlns:p14="http://schemas.microsoft.com/office/powerpoint/2010/main" val="1667215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8DF436-4415-4546-A36E-93E0A92BE256}"/>
              </a:ext>
            </a:extLst>
          </p:cNvPr>
          <p:cNvSpPr>
            <a:spLocks noGrp="1"/>
          </p:cNvSpPr>
          <p:nvPr>
            <p:ph type="title"/>
          </p:nvPr>
        </p:nvSpPr>
        <p:spPr>
          <a:xfrm>
            <a:off x="212543" y="323622"/>
            <a:ext cx="10905066" cy="1135737"/>
          </a:xfrm>
        </p:spPr>
        <p:txBody>
          <a:bodyPr>
            <a:normAutofit/>
          </a:bodyPr>
          <a:lstStyle/>
          <a:p>
            <a:pPr algn="ctr"/>
            <a:r>
              <a:rPr lang="en-US" sz="3600" b="1" dirty="0">
                <a:solidFill>
                  <a:schemeClr val="accent1">
                    <a:lumMod val="40000"/>
                    <a:lumOff val="60000"/>
                  </a:schemeClr>
                </a:solidFill>
              </a:rPr>
              <a:t>2.1.1 Relationship between variables by Histograms</a:t>
            </a:r>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Content Placeholder 5">
            <a:extLst>
              <a:ext uri="{FF2B5EF4-FFF2-40B4-BE49-F238E27FC236}">
                <a16:creationId xmlns:a16="http://schemas.microsoft.com/office/drawing/2014/main" id="{C9CFB380-BEAA-B54A-AD87-C566F213DB7A}"/>
              </a:ext>
            </a:extLst>
          </p:cNvPr>
          <p:cNvSpPr>
            <a:spLocks noGrp="1"/>
          </p:cNvSpPr>
          <p:nvPr>
            <p:ph idx="1"/>
          </p:nvPr>
        </p:nvSpPr>
        <p:spPr/>
        <p:txBody>
          <a:bodyPr/>
          <a:lstStyle/>
          <a:p>
            <a:r>
              <a:rPr lang="en-US" dirty="0"/>
              <a:t>Finally, we are interested in the relationship between the default and address variables. The address variable is defined as the number of years the customer has not changed the where he/she lives. We obtained the following histogram: </a:t>
            </a:r>
          </a:p>
          <a:p>
            <a:pPr marL="0" indent="0">
              <a:buNone/>
            </a:pPr>
            <a:endParaRPr lang="en-US" dirty="0"/>
          </a:p>
        </p:txBody>
      </p:sp>
    </p:spTree>
    <p:extLst>
      <p:ext uri="{BB962C8B-B14F-4D97-AF65-F5344CB8AC3E}">
        <p14:creationId xmlns:p14="http://schemas.microsoft.com/office/powerpoint/2010/main" val="365740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B89943-E1D8-3F43-B6B7-39E737CF7761}"/>
              </a:ext>
            </a:extLst>
          </p:cNvPr>
          <p:cNvSpPr txBox="1"/>
          <p:nvPr/>
        </p:nvSpPr>
        <p:spPr>
          <a:xfrm>
            <a:off x="7933038" y="3105833"/>
            <a:ext cx="3830595" cy="646331"/>
          </a:xfrm>
          <a:prstGeom prst="rect">
            <a:avLst/>
          </a:prstGeom>
          <a:noFill/>
        </p:spPr>
        <p:txBody>
          <a:bodyPr wrap="square" rtlCol="0">
            <a:spAutoFit/>
          </a:bodyPr>
          <a:lstStyle/>
          <a:p>
            <a:r>
              <a:rPr lang="en-US" dirty="0"/>
              <a:t>X-axis is the address</a:t>
            </a:r>
          </a:p>
          <a:p>
            <a:r>
              <a:rPr lang="en-US" dirty="0"/>
              <a:t>Y-axis is the number of defaults.</a:t>
            </a:r>
          </a:p>
        </p:txBody>
      </p:sp>
      <p:sp>
        <p:nvSpPr>
          <p:cNvPr id="6" name="TextBox 5">
            <a:extLst>
              <a:ext uri="{FF2B5EF4-FFF2-40B4-BE49-F238E27FC236}">
                <a16:creationId xmlns:a16="http://schemas.microsoft.com/office/drawing/2014/main" id="{CA5DC483-FF3F-E64A-A73B-DB263E4547C0}"/>
              </a:ext>
            </a:extLst>
          </p:cNvPr>
          <p:cNvSpPr txBox="1"/>
          <p:nvPr/>
        </p:nvSpPr>
        <p:spPr>
          <a:xfrm>
            <a:off x="5140411" y="309753"/>
            <a:ext cx="6858000" cy="400110"/>
          </a:xfrm>
          <a:prstGeom prst="rect">
            <a:avLst/>
          </a:prstGeom>
          <a:noFill/>
        </p:spPr>
        <p:txBody>
          <a:bodyPr wrap="square" rtlCol="0">
            <a:spAutoFit/>
          </a:bodyPr>
          <a:lstStyle/>
          <a:p>
            <a:r>
              <a:rPr lang="en-US" sz="2000" b="1" dirty="0">
                <a:solidFill>
                  <a:schemeClr val="accent1">
                    <a:lumMod val="40000"/>
                    <a:lumOff val="60000"/>
                  </a:schemeClr>
                </a:solidFill>
                <a:latin typeface="Times New Roman" panose="02020603050405020304" pitchFamily="18" charset="0"/>
                <a:cs typeface="Times New Roman" panose="02020603050405020304" pitchFamily="18" charset="0"/>
              </a:rPr>
              <a:t>Address VS Defaults</a:t>
            </a:r>
          </a:p>
        </p:txBody>
      </p:sp>
      <p:pic>
        <p:nvPicPr>
          <p:cNvPr id="4" name="Content Placeholder 3">
            <a:extLst>
              <a:ext uri="{FF2B5EF4-FFF2-40B4-BE49-F238E27FC236}">
                <a16:creationId xmlns:a16="http://schemas.microsoft.com/office/drawing/2014/main" id="{F8DF8083-0942-EE49-B208-313243C14A36}"/>
              </a:ext>
            </a:extLst>
          </p:cNvPr>
          <p:cNvPicPr>
            <a:picLocks noGrp="1" noChangeAspect="1"/>
          </p:cNvPicPr>
          <p:nvPr>
            <p:ph idx="1"/>
          </p:nvPr>
        </p:nvPicPr>
        <p:blipFill>
          <a:blip r:embed="rId2"/>
          <a:stretch>
            <a:fillRect/>
          </a:stretch>
        </p:blipFill>
        <p:spPr>
          <a:xfrm>
            <a:off x="980830" y="1195023"/>
            <a:ext cx="6857999" cy="5114282"/>
          </a:xfrm>
          <a:prstGeom prst="rect">
            <a:avLst/>
          </a:prstGeom>
        </p:spPr>
      </p:pic>
    </p:spTree>
    <p:extLst>
      <p:ext uri="{BB962C8B-B14F-4D97-AF65-F5344CB8AC3E}">
        <p14:creationId xmlns:p14="http://schemas.microsoft.com/office/powerpoint/2010/main" val="1796212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14456</TotalTime>
  <Words>1886</Words>
  <Application>Microsoft Macintosh PowerPoint</Application>
  <PresentationFormat>Widescreen</PresentationFormat>
  <Paragraphs>127</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Times New Roman</vt:lpstr>
      <vt:lpstr>Office Theme</vt:lpstr>
      <vt:lpstr>Presented by Zhuofan Dong</vt:lpstr>
      <vt:lpstr>1. Background</vt:lpstr>
      <vt:lpstr>2. Data Exploration</vt:lpstr>
      <vt:lpstr>2.1.1 Relationship between variables by Histograms</vt:lpstr>
      <vt:lpstr>PowerPoint Presentation</vt:lpstr>
      <vt:lpstr>2.1.1 Relationship between variables by Histograms</vt:lpstr>
      <vt:lpstr>PowerPoint Presentation</vt:lpstr>
      <vt:lpstr>2.1.1 Relationship between variables by Histograms</vt:lpstr>
      <vt:lpstr>PowerPoint Presentation</vt:lpstr>
      <vt:lpstr>2.1.2 Unknown relationship between variables</vt:lpstr>
      <vt:lpstr>PowerPoint Presentation</vt:lpstr>
      <vt:lpstr>PowerPoint Presentation</vt:lpstr>
      <vt:lpstr>3. Classifier Evaluation</vt:lpstr>
      <vt:lpstr>3. Classifier Evaluation</vt:lpstr>
      <vt:lpstr>3. Classifier Evaluation</vt:lpstr>
      <vt:lpstr>4. Creation of the learning and testing dataset</vt:lpstr>
      <vt:lpstr>5. Model Selection</vt:lpstr>
      <vt:lpstr>5. Model Selection</vt:lpstr>
      <vt:lpstr>5. Model Selection</vt:lpstr>
      <vt:lpstr>5.1 Random Forest</vt:lpstr>
      <vt:lpstr>5.1 Random Forest</vt:lpstr>
      <vt:lpstr>5.1 Random Forest</vt:lpstr>
      <vt:lpstr>5.2 KNN</vt:lpstr>
      <vt:lpstr>5.2 KNN</vt:lpstr>
      <vt:lpstr>5.2 KNN</vt:lpstr>
      <vt:lpstr>5.2 KNN</vt:lpstr>
      <vt:lpstr>5.2 KNN</vt:lpstr>
      <vt:lpstr>5.2 KNN</vt:lpstr>
      <vt:lpstr>5.3 Support Vector Machine</vt:lpstr>
      <vt:lpstr>5.3 Support Vector Machine</vt:lpstr>
      <vt:lpstr>5.3 Support Vector Machine</vt:lpstr>
      <vt:lpstr>5.4 Naïve Bayes</vt:lpstr>
      <vt:lpstr>5.4 Naïve Bayes</vt:lpstr>
      <vt:lpstr>5.4 Result</vt:lpstr>
      <vt:lpstr>6. Summary and Improvement</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Zhuofan Dong</dc:creator>
  <cp:lastModifiedBy>Zhuofan Dong</cp:lastModifiedBy>
  <cp:revision>16</cp:revision>
  <dcterms:created xsi:type="dcterms:W3CDTF">2021-04-29T16:15:50Z</dcterms:created>
  <dcterms:modified xsi:type="dcterms:W3CDTF">2021-12-11T02:14:54Z</dcterms:modified>
</cp:coreProperties>
</file>